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77" r:id="rId6"/>
    <p:sldId id="258" r:id="rId7"/>
    <p:sldId id="290" r:id="rId8"/>
    <p:sldId id="264" r:id="rId9"/>
    <p:sldId id="291" r:id="rId10"/>
    <p:sldId id="268" r:id="rId11"/>
    <p:sldId id="286" r:id="rId12"/>
    <p:sldId id="292" r:id="rId13"/>
    <p:sldId id="293" r:id="rId14"/>
    <p:sldId id="294" r:id="rId15"/>
    <p:sldId id="279" r:id="rId16"/>
    <p:sldId id="260" r:id="rId17"/>
    <p:sldId id="295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204" autoAdjust="0"/>
  </p:normalViewPr>
  <p:slideViewPr>
    <p:cSldViewPr snapToGrid="0">
      <p:cViewPr varScale="1">
        <p:scale>
          <a:sx n="65" d="100"/>
          <a:sy n="65" d="100"/>
        </p:scale>
        <p:origin x="60" y="136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01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2584D069-87BD-C1DF-1EB9-C56C2318A6D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1447565" y="929504"/>
            <a:ext cx="10430035" cy="5186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5400" b="0" i="0" u="none" strike="noStrike" cap="none" normalizeH="0" baseline="0" dirty="0" err="1">
                <a:ln>
                  <a:noFill/>
                </a:ln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  <a:t>Cyclistic</a:t>
            </a:r>
            <a:r>
              <a:rPr kumimoji="0" lang="en-US" altLang="en-US" sz="5400" b="0" i="0" u="none" strike="noStrike" cap="none" normalizeH="0" baseline="0" dirty="0">
                <a:ln>
                  <a:noFill/>
                </a:ln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  <a:t> Bike-Share Case Study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  <a:t>How annual </a:t>
            </a:r>
            <a:r>
              <a:rPr lang="en-US" altLang="en-US" sz="4000" b="0" cap="none" dirty="0">
                <a:solidFill>
                  <a:schemeClr val="accent1">
                    <a:lumMod val="40000"/>
                    <a:lumOff val="60000"/>
                  </a:schemeClr>
                </a:solidFill>
                <a:latin typeface="Aptos ExtraBold" panose="020F0502020204030204" pitchFamily="34" charset="0"/>
                <a:cs typeface="Arial" panose="020B0604020202020204" pitchFamily="34" charset="0"/>
              </a:rPr>
              <a:t>m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  <a:t>embers and </a:t>
            </a:r>
            <a:r>
              <a:rPr lang="en-US" altLang="en-US" sz="4000" b="0" cap="none" dirty="0">
                <a:solidFill>
                  <a:schemeClr val="accent1">
                    <a:lumMod val="40000"/>
                    <a:lumOff val="60000"/>
                  </a:schemeClr>
                </a:solidFill>
                <a:latin typeface="Aptos ExtraBold" panose="020F0502020204030204" pitchFamily="34" charset="0"/>
                <a:cs typeface="Arial" panose="020B0604020202020204" pitchFamily="34" charset="0"/>
              </a:rPr>
              <a:t>c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  <a:t>asual </a:t>
            </a:r>
            <a:r>
              <a:rPr lang="en-US" altLang="en-US" sz="4000" b="0" cap="none" dirty="0">
                <a:solidFill>
                  <a:schemeClr val="accent1">
                    <a:lumMod val="40000"/>
                    <a:lumOff val="60000"/>
                  </a:schemeClr>
                </a:solidFill>
                <a:latin typeface="Aptos ExtraBold" panose="020F0502020204030204" pitchFamily="34" charset="0"/>
                <a:cs typeface="Arial" panose="020B0604020202020204" pitchFamily="34" charset="0"/>
              </a:rPr>
              <a:t>r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  <a:t>iders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</a:br>
            <a:r>
              <a:rPr lang="en-US" altLang="en-US" sz="4000" b="0" cap="none" dirty="0">
                <a:solidFill>
                  <a:schemeClr val="accent1">
                    <a:lumMod val="40000"/>
                    <a:lumOff val="60000"/>
                  </a:schemeClr>
                </a:solidFill>
                <a:latin typeface="Aptos ExtraBold" panose="020F0502020204030204" pitchFamily="34" charset="0"/>
                <a:cs typeface="Arial" panose="020B0604020202020204" pitchFamily="34" charset="0"/>
              </a:rPr>
              <a:t>u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  <a:t>se the service </a:t>
            </a:r>
            <a:r>
              <a:rPr lang="en-US" altLang="en-US" sz="4000" b="0" cap="none" dirty="0">
                <a:solidFill>
                  <a:schemeClr val="accent1">
                    <a:lumMod val="40000"/>
                    <a:lumOff val="60000"/>
                  </a:schemeClr>
                </a:solidFill>
                <a:latin typeface="Aptos ExtraBold" panose="020F0502020204030204" pitchFamily="34" charset="0"/>
                <a:cs typeface="Arial" panose="020B0604020202020204" pitchFamily="34" charset="0"/>
              </a:rPr>
              <a:t>d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  <a:t>ifferently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</a:b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</a:b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ptos ExtraBold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</a:b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  <a:t>Data Analysis of Q1 2019 &amp; Q1 2020 Trip Data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  <a:t>Juan Diego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ptos ExtraBold" panose="020F0502020204030204" pitchFamily="34" charset="0"/>
                <a:cs typeface="Arial" panose="020B0604020202020204" pitchFamily="34" charset="0"/>
              </a:rPr>
              <a:t>12/30/2025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ptos ExtraBold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9EE93-E518-5ECA-3DE1-CBE9D62E2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B141-CF1D-B9F6-1D48-08854A3A5E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D9B6417C-7DB5-6951-DF04-4CB741EDA48D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9451E-01CE-F66E-AFC4-487E95299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 descr="A graph of a person riding a motorcycle&#10;&#10;AI-generated content may be incorrect.">
            <a:extLst>
              <a:ext uri="{FF2B5EF4-FFF2-40B4-BE49-F238E27FC236}">
                <a16:creationId xmlns:a16="http://schemas.microsoft.com/office/drawing/2014/main" id="{D18E47C1-846D-565B-489C-9F4E29126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706" y="282413"/>
            <a:ext cx="11430587" cy="629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76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FC1C4-FD6B-DF38-0DDF-C28D5AF8BD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AF0B3EF4-E5A5-7690-EBE1-03194B5FE8C9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209538-FC6A-7EC9-C744-B068D5AF6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 descr="A graph with blue and orange lines">
            <a:extLst>
              <a:ext uri="{FF2B5EF4-FFF2-40B4-BE49-F238E27FC236}">
                <a16:creationId xmlns:a16="http://schemas.microsoft.com/office/drawing/2014/main" id="{D530002D-FBA4-6AB5-91B0-ED4EDFD4E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706" y="1421240"/>
            <a:ext cx="11430587" cy="339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536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Key Insights </a:t>
            </a:r>
            <a:br>
              <a:rPr lang="en-US" dirty="0"/>
            </a:br>
            <a:r>
              <a:rPr lang="en-US" dirty="0"/>
              <a:t>Summary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/>
          <a:p>
            <a:r>
              <a:rPr lang="en-US" sz="2800" b="1" dirty="0"/>
              <a:t>How Users Differ</a:t>
            </a:r>
          </a:p>
          <a:p>
            <a:r>
              <a:rPr lang="en-US" b="1" dirty="0"/>
              <a:t>Annual members: </a:t>
            </a:r>
            <a:r>
              <a:rPr lang="en-US" dirty="0"/>
              <a:t>Routine daily transportation (frequent, short, weekday commutes)</a:t>
            </a:r>
          </a:p>
          <a:p>
            <a:r>
              <a:rPr lang="en-US" b="1" dirty="0"/>
              <a:t>Casual riders:</a:t>
            </a:r>
            <a:r>
              <a:rPr lang="en-US" dirty="0"/>
              <a:t> Occasional longer trips (weekends, afternoons, leisure/exploration)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71240" y="2817984"/>
            <a:ext cx="3351030" cy="31067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Year-over-Year Shift</a:t>
            </a:r>
          </a:p>
          <a:p>
            <a:pPr marL="0" indent="0">
              <a:buNone/>
            </a:pPr>
            <a:r>
              <a:rPr lang="en-US" dirty="0"/>
              <a:t>Notable increase in casual rider activity in Q1 2020 (early COVID influence)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55" y="896112"/>
            <a:ext cx="10665845" cy="1325563"/>
          </a:xfrm>
        </p:spPr>
        <p:txBody>
          <a:bodyPr/>
          <a:lstStyle/>
          <a:p>
            <a:r>
              <a:rPr lang="en-US" dirty="0"/>
              <a:t>Top 3 Recommendations</a:t>
            </a:r>
            <a:br>
              <a:rPr lang="en-US" dirty="0"/>
            </a:br>
            <a:r>
              <a:rPr lang="en-US" dirty="0"/>
              <a:t>​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0EB401-2F91-2D90-C859-96484861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A8F23D21-5570-DF4E-6A34-C391B0DB380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62000" y="1709836"/>
            <a:ext cx="10665845" cy="475978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/>
              <a:t>1. "Weekend Rider" Campaign</a:t>
            </a:r>
          </a:p>
          <a:p>
            <a:r>
              <a:rPr lang="en-US" dirty="0"/>
              <a:t>Target casual riders with promotions highlighting cost savings on longer weekend rides</a:t>
            </a:r>
          </a:p>
          <a:p>
            <a:r>
              <a:rPr lang="en-US" dirty="0"/>
              <a:t>Use social media &amp; geo-targeted ads near popular routes</a:t>
            </a:r>
          </a:p>
          <a:p>
            <a:pPr marL="0" indent="0">
              <a:buNone/>
            </a:pPr>
            <a:r>
              <a:rPr lang="en-US" b="1" dirty="0"/>
              <a:t>2. "Unlimited Convenience" Messaging</a:t>
            </a:r>
          </a:p>
          <a:p>
            <a:r>
              <a:rPr lang="en-US" dirty="0"/>
              <a:t>Emphasize membership savings for rides &gt;30 minutes or frequent use</a:t>
            </a:r>
          </a:p>
          <a:p>
            <a:r>
              <a:rPr lang="en-US" dirty="0"/>
              <a:t>Include cost calculator showing break-even points</a:t>
            </a:r>
          </a:p>
          <a:p>
            <a:pPr marL="0" indent="0">
              <a:buNone/>
            </a:pPr>
            <a:r>
              <a:rPr lang="en-US" b="1" dirty="0"/>
              <a:t>3. Spring Conversion Offer</a:t>
            </a:r>
          </a:p>
          <a:p>
            <a:r>
              <a:rPr lang="en-US" dirty="0"/>
              <a:t>Personalized discount or 30-day trial for casual riders</a:t>
            </a:r>
          </a:p>
          <a:p>
            <a:r>
              <a:rPr lang="en-US" dirty="0"/>
              <a:t>Timed for high-usage seasons to lower conversion barrier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6157-3F50-47FF-30EA-29833423F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-81819"/>
            <a:ext cx="6343650" cy="2668463"/>
          </a:xfrm>
        </p:spPr>
        <p:txBody>
          <a:bodyPr/>
          <a:lstStyle/>
          <a:p>
            <a:r>
              <a:rPr lang="en-US" dirty="0"/>
              <a:t>Next Steps &amp; Additional Data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850B0-FD56-1B8D-7F99-D65695E4E2D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2" y="1868129"/>
            <a:ext cx="6338888" cy="41002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Develop &amp; A/B test targeted digital campaigns</a:t>
            </a:r>
          </a:p>
          <a:p>
            <a:r>
              <a:rPr lang="en-US" dirty="0"/>
              <a:t>Measure conversion rates and ROI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4100" b="1" dirty="0"/>
              <a:t>Suggested Additional Data</a:t>
            </a:r>
          </a:p>
          <a:p>
            <a:r>
              <a:rPr lang="en-US" dirty="0"/>
              <a:t>Full 12-month dataset (e.g., 2023–2024) for seasonal trends</a:t>
            </a:r>
          </a:p>
          <a:p>
            <a:r>
              <a:rPr lang="en-US" dirty="0"/>
              <a:t>Weather data, pricing experiments, or customer surveys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64DEC-5453-88CD-DD7A-E05460F1F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603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Conclusion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1986116"/>
            <a:ext cx="5528217" cy="4709651"/>
          </a:xfrm>
        </p:spPr>
        <p:txBody>
          <a:bodyPr bIns="0">
            <a:normAutofit/>
          </a:bodyPr>
          <a:lstStyle/>
          <a:p>
            <a:r>
              <a:rPr lang="en-US" sz="2400" dirty="0"/>
              <a:t>Clear behavioral differences provide actionable insights</a:t>
            </a:r>
          </a:p>
          <a:p>
            <a:r>
              <a:rPr lang="en-US" sz="2400" dirty="0"/>
              <a:t>Targeted marketing focused on casual riders' longer/weekend rides can drive annual membership growth</a:t>
            </a:r>
          </a:p>
          <a:p>
            <a:pPr algn="r"/>
            <a:r>
              <a:rPr lang="en-US" sz="2400" dirty="0"/>
              <a:t>Thank You</a:t>
            </a:r>
          </a:p>
          <a:p>
            <a:pPr algn="r"/>
            <a:r>
              <a:rPr lang="en-US" sz="2400" dirty="0"/>
              <a:t>Questions?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-1409174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1215969"/>
            <a:ext cx="6338887" cy="498818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Business Task &amp; Stakeholders</a:t>
            </a:r>
          </a:p>
          <a:p>
            <a:r>
              <a:rPr lang="en-US" dirty="0"/>
              <a:t>Data Sources</a:t>
            </a:r>
          </a:p>
          <a:p>
            <a:r>
              <a:rPr lang="en-US" dirty="0"/>
              <a:t>Data Processing &amp; Cleaning</a:t>
            </a:r>
          </a:p>
          <a:p>
            <a:r>
              <a:rPr lang="en-US" dirty="0"/>
              <a:t>Key Findings – Overview</a:t>
            </a:r>
          </a:p>
          <a:p>
            <a:r>
              <a:rPr lang="en-US" dirty="0"/>
              <a:t>Visualizations</a:t>
            </a:r>
          </a:p>
          <a:p>
            <a:r>
              <a:rPr lang="en-US" dirty="0"/>
              <a:t>Key Insights Summary</a:t>
            </a:r>
          </a:p>
          <a:p>
            <a:r>
              <a:rPr lang="en-US" dirty="0"/>
              <a:t>Top 3 Recommendations</a:t>
            </a:r>
          </a:p>
          <a:p>
            <a:r>
              <a:rPr lang="en-US" dirty="0"/>
              <a:t>Next Steps &amp; Additional Data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/>
              <a:t>Business Task &amp; Stakeholders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-767279"/>
            <a:ext cx="6594768" cy="3445329"/>
          </a:xfrm>
        </p:spPr>
        <p:txBody>
          <a:bodyPr>
            <a:normAutofit/>
          </a:bodyPr>
          <a:lstStyle/>
          <a:p>
            <a:r>
              <a:rPr lang="en-US" dirty="0"/>
              <a:t>Business Task</a:t>
            </a:r>
            <a:br>
              <a:rPr lang="en-US" dirty="0"/>
            </a:br>
            <a:r>
              <a:rPr lang="en-US" dirty="0"/>
              <a:t>​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1820954"/>
            <a:ext cx="6594768" cy="3445330"/>
          </a:xfrm>
        </p:spPr>
        <p:txBody>
          <a:bodyPr>
            <a:normAutofit fontScale="70000" lnSpcReduction="20000"/>
          </a:bodyPr>
          <a:lstStyle/>
          <a:p>
            <a:r>
              <a:rPr lang="en-US" sz="3400" dirty="0"/>
              <a:t>Analyze historical bike trip data to understand key differences in usage between casual riders and annual members</a:t>
            </a:r>
          </a:p>
          <a:p>
            <a:r>
              <a:rPr lang="en-US" sz="3400" b="1" dirty="0"/>
              <a:t>Goal:</a:t>
            </a:r>
            <a:r>
              <a:rPr lang="en-US" sz="3400" dirty="0"/>
              <a:t> Inform targeted marketing strategies to convert casual riders into annual members for future growth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143393"/>
            <a:ext cx="6589150" cy="1494145"/>
          </a:xfrm>
        </p:spPr>
        <p:txBody>
          <a:bodyPr/>
          <a:lstStyle/>
          <a:p>
            <a:r>
              <a:rPr lang="en-US" dirty="0"/>
              <a:t>Key 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0" y="2053099"/>
            <a:ext cx="5934364" cy="53076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dirty="0"/>
              <a:t>Lily Moreno </a:t>
            </a:r>
            <a:r>
              <a:rPr lang="en-US" sz="2000" dirty="0"/>
              <a:t>– Director of Marketing (campaigns &amp; initiatives)</a:t>
            </a:r>
          </a:p>
          <a:p>
            <a:r>
              <a:rPr lang="en-US" sz="2000" b="1" dirty="0" err="1"/>
              <a:t>Cyclistic</a:t>
            </a:r>
            <a:r>
              <a:rPr lang="en-US" sz="2000" b="1" dirty="0"/>
              <a:t> Marketing Analytics Team</a:t>
            </a:r>
            <a:r>
              <a:rPr lang="en-US" sz="2000" dirty="0"/>
              <a:t> – Data-driven strategy</a:t>
            </a:r>
          </a:p>
          <a:p>
            <a:r>
              <a:rPr lang="en-US" sz="2000" b="1" dirty="0" err="1"/>
              <a:t>Cyclistic</a:t>
            </a:r>
            <a:r>
              <a:rPr lang="en-US" sz="2000" b="1" dirty="0"/>
              <a:t> Executive Team </a:t>
            </a:r>
            <a:r>
              <a:rPr lang="en-US" sz="2000" dirty="0"/>
              <a:t>– Approves marketing programs</a:t>
            </a:r>
          </a:p>
          <a:p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-1079062"/>
            <a:ext cx="6449786" cy="2532280"/>
          </a:xfrm>
        </p:spPr>
        <p:txBody>
          <a:bodyPr>
            <a:normAutofit/>
          </a:bodyPr>
          <a:lstStyle/>
          <a:p>
            <a:r>
              <a:rPr lang="en-US" dirty="0"/>
              <a:t>Data 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772" y="1637867"/>
            <a:ext cx="6449785" cy="935987"/>
          </a:xfrm>
        </p:spPr>
        <p:txBody>
          <a:bodyPr>
            <a:normAutofit fontScale="25000" lnSpcReduction="20000"/>
          </a:bodyPr>
          <a:lstStyle/>
          <a:p>
            <a:r>
              <a:rPr lang="en-US" sz="8000" dirty="0"/>
              <a:t>Public Divvy trip data (basis for fictional </a:t>
            </a:r>
            <a:r>
              <a:rPr lang="en-US" sz="8000" dirty="0" err="1"/>
              <a:t>Cyclistic</a:t>
            </a:r>
            <a:r>
              <a:rPr lang="en-US" sz="8000" dirty="0"/>
              <a:t>)</a:t>
            </a:r>
          </a:p>
          <a:p>
            <a:r>
              <a:rPr lang="en-US" sz="8000" dirty="0"/>
              <a:t>Q1 2019: Divvy_Trips_2019_Q1.csv</a:t>
            </a:r>
          </a:p>
          <a:p>
            <a:r>
              <a:rPr lang="en-US" sz="8000" dirty="0"/>
              <a:t>Q1 2020: Divvy_Trips_2020_Q1.csv</a:t>
            </a:r>
          </a:p>
          <a:p>
            <a:r>
              <a:rPr lang="en-US" sz="8000" dirty="0"/>
              <a:t>~700,000 cleaned trips after removing invalid records</a:t>
            </a:r>
          </a:p>
          <a:p>
            <a:r>
              <a:rPr lang="en-US" sz="12800" b="1" dirty="0"/>
              <a:t>Data Credibility (ROCCC)</a:t>
            </a:r>
          </a:p>
          <a:p>
            <a:r>
              <a:rPr lang="en-US" sz="8000" dirty="0"/>
              <a:t>Reliable, Original, Comprehensive, Cited</a:t>
            </a:r>
          </a:p>
          <a:p>
            <a:r>
              <a:rPr lang="en-US" sz="8000" dirty="0"/>
              <a:t>Licensed under Divvy Data License Agreement</a:t>
            </a:r>
          </a:p>
          <a:p>
            <a:r>
              <a:rPr lang="en-US" sz="8000" dirty="0"/>
              <a:t>Privacy-protected (no personal information)</a:t>
            </a:r>
          </a:p>
          <a:p>
            <a:endParaRPr lang="en-US" sz="80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dirty="0"/>
              <a:t>Data Processing &amp; Cleaning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5" y="2590800"/>
            <a:ext cx="451485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Tools Used</a:t>
            </a:r>
          </a:p>
          <a:p>
            <a:r>
              <a:rPr lang="en-US" dirty="0"/>
              <a:t>Google Sheets – Initial cleaning &amp; calculated fields</a:t>
            </a:r>
          </a:p>
          <a:p>
            <a:r>
              <a:rPr lang="en-US" dirty="0"/>
              <a:t>RStudio (</a:t>
            </a:r>
            <a:r>
              <a:rPr lang="en-US" dirty="0" err="1"/>
              <a:t>tidyverse</a:t>
            </a:r>
            <a:r>
              <a:rPr lang="en-US" dirty="0"/>
              <a:t>, </a:t>
            </a:r>
            <a:r>
              <a:rPr lang="en-US" dirty="0" err="1"/>
              <a:t>lubridate</a:t>
            </a:r>
            <a:r>
              <a:rPr lang="en-US" dirty="0"/>
              <a:t>) – Reproducible cleaning &amp; combining datasets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3F3455-E568-40C9-9F4D-8C89F4CD95F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646738" y="2590800"/>
            <a:ext cx="451485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Key Cleaning Steps</a:t>
            </a:r>
          </a:p>
          <a:p>
            <a:r>
              <a:rPr lang="en-US" dirty="0"/>
              <a:t>Standardized column names &amp; user types (Subscriber → member, Customer → casual)</a:t>
            </a:r>
          </a:p>
          <a:p>
            <a:r>
              <a:rPr lang="en-US" dirty="0"/>
              <a:t>Calculated </a:t>
            </a:r>
            <a:r>
              <a:rPr lang="en-US" dirty="0" err="1"/>
              <a:t>ride_length</a:t>
            </a:r>
            <a:r>
              <a:rPr lang="en-US" dirty="0"/>
              <a:t> (minutes) and </a:t>
            </a:r>
            <a:r>
              <a:rPr lang="en-US" dirty="0" err="1"/>
              <a:t>day_of_week</a:t>
            </a:r>
            <a:endParaRPr lang="en-US" dirty="0"/>
          </a:p>
          <a:p>
            <a:r>
              <a:rPr lang="en-US" dirty="0"/>
              <a:t>Removed invalid rides (&lt;1 min, &gt;24 hours, missing data)</a:t>
            </a:r>
          </a:p>
          <a:p>
            <a:r>
              <a:rPr lang="en-US" dirty="0"/>
              <a:t>Added variables: start hour, date, month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7927" y="896111"/>
            <a:ext cx="7889768" cy="2039341"/>
          </a:xfrm>
        </p:spPr>
        <p:txBody>
          <a:bodyPr/>
          <a:lstStyle/>
          <a:p>
            <a:r>
              <a:rPr lang="en-US" dirty="0"/>
              <a:t>Key Findings</a:t>
            </a:r>
            <a:br>
              <a:rPr lang="en-US" dirty="0"/>
            </a:br>
            <a:r>
              <a:rPr lang="en-US" dirty="0"/>
              <a:t>Overview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927927" y="2706256"/>
            <a:ext cx="3587173" cy="35593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Major Differences in Usage</a:t>
            </a:r>
          </a:p>
          <a:p>
            <a:r>
              <a:rPr lang="en-US" dirty="0"/>
              <a:t>Annual members: More frequent, shorter rides, weekday &amp; rush-hour focused → Commuting behavior</a:t>
            </a:r>
          </a:p>
          <a:p>
            <a:r>
              <a:rPr lang="en-US" dirty="0"/>
              <a:t>Casual riders: Less frequent, much longer rides, weekend &amp; afternoon focused → Leisure/recreational behavior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26432" y="2698050"/>
            <a:ext cx="4580088" cy="4001692"/>
          </a:xfrm>
        </p:spPr>
        <p:txBody>
          <a:bodyPr>
            <a:normAutofit/>
          </a:bodyPr>
          <a:lstStyle/>
          <a:p>
            <a:r>
              <a:rPr lang="en-US" sz="2000" b="1" dirty="0"/>
              <a:t>Ride Volume</a:t>
            </a:r>
          </a:p>
          <a:p>
            <a:r>
              <a:rPr lang="en-US" dirty="0"/>
              <a:t>Members: ~75–80% of rides in 2019, ~65–70% in 2020 (casual increase during early COVID)</a:t>
            </a:r>
          </a:p>
          <a:p>
            <a:endParaRPr lang="en-US" dirty="0"/>
          </a:p>
          <a:p>
            <a:r>
              <a:rPr lang="en-US" sz="2000" b="1" dirty="0"/>
              <a:t>Ride Duration</a:t>
            </a:r>
          </a:p>
          <a:p>
            <a:r>
              <a:rPr lang="en-US" dirty="0"/>
              <a:t>Casual: ~35–45 minutes average</a:t>
            </a:r>
          </a:p>
          <a:p>
            <a:r>
              <a:rPr lang="en-US" dirty="0"/>
              <a:t>Members: ~12–15 minutes average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2492246-F900-9B0D-B466-1A7C05677E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8D33805D-4352-DE81-4DD7-D93E3AFBCAE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Picture 14" descr="A graph of a group of people&#10;&#10;AI-generated content may be incorrect.">
            <a:extLst>
              <a:ext uri="{FF2B5EF4-FFF2-40B4-BE49-F238E27FC236}">
                <a16:creationId xmlns:a16="http://schemas.microsoft.com/office/drawing/2014/main" id="{55C81897-414F-35D3-8C89-B610D1019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706" y="282413"/>
            <a:ext cx="11430587" cy="629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{DC202E41-9032-4527-BE5C-72CA9B5608AF}TF55c86556-70ea-476e-aa05-13a38f2d5b0da1381d77_win32-a3c664429073</Template>
  <TotalTime>58</TotalTime>
  <Words>584</Words>
  <Application>Microsoft Office PowerPoint</Application>
  <PresentationFormat>Widescreen</PresentationFormat>
  <Paragraphs>107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 ExtraBold</vt:lpstr>
      <vt:lpstr>Arial</vt:lpstr>
      <vt:lpstr>Avenir Next LT Pro</vt:lpstr>
      <vt:lpstr>Calibri</vt:lpstr>
      <vt:lpstr>Custom</vt:lpstr>
      <vt:lpstr>Cyclistic Bike-Share Case Study How annual members and casual riders use the service differently     Data Analysis of Q1 2019 &amp; Q1 2020 Trip Data Juan Diego 12/30/2025</vt:lpstr>
      <vt:lpstr>Agenda</vt:lpstr>
      <vt:lpstr>Business Task &amp; Stakeholders</vt:lpstr>
      <vt:lpstr>Business Task ​</vt:lpstr>
      <vt:lpstr>Key Stakeholders</vt:lpstr>
      <vt:lpstr>Data Sources</vt:lpstr>
      <vt:lpstr>Data Processing &amp; Cleaning</vt:lpstr>
      <vt:lpstr>Key Findings Overview</vt:lpstr>
      <vt:lpstr>PowerPoint Presentation</vt:lpstr>
      <vt:lpstr>PowerPoint Presentation</vt:lpstr>
      <vt:lpstr>PowerPoint Presentation</vt:lpstr>
      <vt:lpstr>Key Insights  Summary</vt:lpstr>
      <vt:lpstr>Top 3 Recommendations ​</vt:lpstr>
      <vt:lpstr>Next Steps &amp; Additional Data </vt:lpstr>
      <vt:lpstr>Conclusion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Diego, Juan C (student)</dc:creator>
  <cp:lastModifiedBy>Diego, Juan C (student)</cp:lastModifiedBy>
  <cp:revision>1</cp:revision>
  <dcterms:created xsi:type="dcterms:W3CDTF">2025-12-30T22:06:06Z</dcterms:created>
  <dcterms:modified xsi:type="dcterms:W3CDTF">2025-12-30T23:05:01Z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